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6628" autoAdjust="0"/>
  </p:normalViewPr>
  <p:slideViewPr>
    <p:cSldViewPr snapToGrid="0">
      <p:cViewPr varScale="1">
        <p:scale>
          <a:sx n="84" d="100"/>
          <a:sy n="84" d="100"/>
        </p:scale>
        <p:origin x="22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BA10C-71F7-4200-A881-17C2288B4985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B19F8-B7A0-4181-9A2D-F2B875E91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04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dirty="0" smtClean="0"/>
              <a:t>活動一　熱身活動 </a:t>
            </a:r>
            <a:r>
              <a:rPr lang="en-US" altLang="zh-TW" b="1" dirty="0" smtClean="0"/>
              <a:t>(https://www.info.gov.hk/gia/general/202307/31/P2023072800491.htm) [15 </a:t>
            </a:r>
            <a:r>
              <a:rPr lang="zh-TW" altLang="en-US" b="1" dirty="0" smtClean="0"/>
              <a:t>分鐘</a:t>
            </a:r>
            <a:r>
              <a:rPr lang="en-US" altLang="zh-TW" b="1" dirty="0" smtClean="0"/>
              <a:t>]</a:t>
            </a:r>
          </a:p>
          <a:p>
            <a:endParaRPr lang="en-US" altLang="zh-TW" b="1" dirty="0" smtClean="0"/>
          </a:p>
          <a:p>
            <a:r>
              <a:rPr lang="zh-TW" altLang="en-US" b="0" dirty="0" smtClean="0"/>
              <a:t>教師與學生分享一則政府新聞公告</a:t>
            </a:r>
            <a:endParaRPr lang="en-US" altLang="zh-TW" b="0" dirty="0" smtClean="0"/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B19F8-B7A0-4181-9A2D-F2B875E914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0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dirty="0" smtClean="0"/>
              <a:t>引導學生討論他們對登革熱新聞的認識及感受，以上為建議問題</a:t>
            </a:r>
            <a:endParaRPr lang="en-US" altLang="zh-TW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zh-TW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教師簡單總結同學的反應，繼而指出只要大家同心協力，登革熱這種傳染病其實是可以控制的。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10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100" dirty="0" smtClean="0"/>
              <a:t>學習重點：</a:t>
            </a:r>
            <a:endParaRPr lang="en-US" altLang="zh-TW" sz="1100" dirty="0" smtClean="0"/>
          </a:p>
          <a:p>
            <a:pPr lvl="1" fontAlgn="base"/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以有關登革熱新聞這宗生活事件，引發學生討論有關感受及經驗，增加投入感。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fontAlgn="base"/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教師的提問，有助訓練學生批判性思考。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1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B19F8-B7A0-4181-9A2D-F2B875E914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06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活動二　主題活動：預防登革熱有辦法 </a:t>
            </a:r>
            <a:r>
              <a:rPr lang="en-US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[20 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分鐘</a:t>
            </a:r>
            <a:r>
              <a:rPr lang="en-US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</a:p>
          <a:p>
            <a:pPr marL="0" indent="0">
              <a:buNone/>
            </a:pP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zh-TW" altLang="en-US" dirty="0" smtClean="0"/>
              <a:t>參考資料：</a:t>
            </a:r>
            <a:r>
              <a:rPr lang="en-US" altLang="zh-TW" dirty="0" smtClean="0"/>
              <a:t>https://www.fehd.gov.hk/tc_chi/pestcontrol/dengue_fever/index.html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B19F8-B7A0-4181-9A2D-F2B875E914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73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播放完畢後，教師可按情況，即場示範如何去除積水的方法，如倒去剛才金魚缸的水，或課室中盆栽的積水，洗水盆的水等。（切勿在學生面前示範使用殺蟲劑，以免做成危險）。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教師可補充，若然積水不能清除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如草地上或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水池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可用蚊油或殺幼蟲劑，但須由專人處理，學生如發現這些積水可通知成年人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延伸活動</a:t>
            </a:r>
            <a:endParaRPr lang="en-US" altLang="zh-TW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邀請學生擔任滅蚊大使，在課室和家中積極預防蚊患 </a:t>
            </a:r>
            <a:r>
              <a:rPr lang="en-US" altLang="zh-TW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附件一和二</a:t>
            </a:r>
            <a:r>
              <a:rPr lang="en-US" altLang="zh-TW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B19F8-B7A0-4181-9A2D-F2B875E914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53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延伸活動</a:t>
            </a:r>
            <a:endParaRPr lang="en-US" altLang="zh-TW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邀請學生擔任滅蚊大使，在課室和家中積極預防蚊患 </a:t>
            </a:r>
            <a:r>
              <a:rPr lang="en-US" altLang="zh-TW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附件一</a:t>
            </a:r>
            <a:r>
              <a:rPr lang="en-US" altLang="zh-TW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B19F8-B7A0-4181-9A2D-F2B875E914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97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附件二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B19F8-B7A0-4181-9A2D-F2B875E9144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54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D7249-6653-4AD0-AD64-E40EECD4F451}" type="datetime1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5E2E-C885-45CD-962E-6573F2A75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42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A9B44-B42E-4E98-80DD-C7EE4F1BC54C}" type="datetime1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5E2E-C885-45CD-962E-6573F2A75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24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947D-ABE2-4C04-AD29-8B2962905913}" type="datetime1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5E2E-C885-45CD-962E-6573F2A75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3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6577-700C-4238-BA23-4939C8D2D561}" type="datetime1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5E2E-C885-45CD-962E-6573F2A75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41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1576-6943-4424-BC80-DD51DFD575F5}" type="datetime1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5E2E-C885-45CD-962E-6573F2A75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92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85A8-0F93-4F3A-87EE-B7DE56C866D3}" type="datetime1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5E2E-C885-45CD-962E-6573F2A75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81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C7ED7-C851-455D-81AD-F8E1656A273A}" type="datetime1">
              <a:rPr lang="en-US" smtClean="0"/>
              <a:t>4/5/2024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5E2E-C885-45CD-962E-6573F2A75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07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BF6F0-8A37-4E95-96D0-3797225C7868}" type="datetime1">
              <a:rPr lang="en-US" smtClean="0"/>
              <a:t>4/5/2024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5E2E-C885-45CD-962E-6573F2A75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29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972B5-9700-40CC-9866-7B1D5A9BF3F6}" type="datetime1">
              <a:rPr lang="en-US" smtClean="0"/>
              <a:t>4/5/2024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5E2E-C885-45CD-962E-6573F2A75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39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FC1A-1FFE-406B-8D93-8ACF5CFF0AD0}" type="datetime1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5E2E-C885-45CD-962E-6573F2A75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00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0B10-710E-4A70-A251-565242760CD0}" type="datetime1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5E2E-C885-45CD-962E-6573F2A75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6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1E994-8083-4A30-9B02-B70F7E2F9DF3}" type="datetime1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A5E2E-C885-45CD-962E-6573F2A75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2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reepik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hyperlink" Target="http://www.freepik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reepik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reepik.com/" TargetMode="Externa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99473"/>
            <a:ext cx="7772400" cy="1212533"/>
          </a:xfrm>
        </p:spPr>
        <p:txBody>
          <a:bodyPr/>
          <a:lstStyle/>
          <a:p>
            <a:r>
              <a:rPr lang="zh-TW" altLang="en-US" b="1" dirty="0"/>
              <a:t>我學會了預防登革熱</a:t>
            </a:r>
            <a:endParaRPr lang="en-US" dirty="0"/>
          </a:p>
        </p:txBody>
      </p:sp>
      <p:sp>
        <p:nvSpPr>
          <p:cNvPr id="4" name="Subtitle 5"/>
          <p:cNvSpPr>
            <a:spLocks noGrp="1"/>
          </p:cNvSpPr>
          <p:nvPr>
            <p:ph type="subTitle" idx="1"/>
          </p:nvPr>
        </p:nvSpPr>
        <p:spPr>
          <a:xfrm>
            <a:off x="1143000" y="4628581"/>
            <a:ext cx="6858000" cy="1896930"/>
          </a:xfrm>
        </p:spPr>
        <p:txBody>
          <a:bodyPr>
            <a:spAutoFit/>
          </a:bodyPr>
          <a:lstStyle/>
          <a:p>
            <a:pPr eaLnBrk="1" hangingPunct="1"/>
            <a:r>
              <a:rPr lang="zh-TW" altLang="en-US" sz="1400" dirty="0" smtClean="0">
                <a:solidFill>
                  <a:schemeClr val="accent2"/>
                </a:solidFill>
              </a:rPr>
              <a:t>對象：初小學生</a:t>
            </a:r>
            <a:endParaRPr lang="en-US" altLang="zh-TW" sz="1400" dirty="0" smtClean="0">
              <a:solidFill>
                <a:schemeClr val="accent2"/>
              </a:solidFill>
            </a:endParaRPr>
          </a:p>
          <a:p>
            <a:pPr eaLnBrk="1" hangingPunct="1"/>
            <a:endParaRPr lang="en-US" altLang="zh-TW" sz="1400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zh-TW" altLang="en-US" sz="1400" dirty="0" smtClean="0">
                <a:solidFill>
                  <a:schemeClr val="accent2"/>
                </a:solidFill>
              </a:rPr>
              <a:t>價值觀教育</a:t>
            </a:r>
            <a:endParaRPr lang="en-US" altLang="zh-TW" sz="1400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zh-TW" altLang="en-US" sz="1400" dirty="0" smtClean="0">
                <a:solidFill>
                  <a:schemeClr val="accent2"/>
                </a:solidFill>
              </a:rPr>
              <a:t>教育局 課程發展處</a:t>
            </a:r>
            <a:endParaRPr lang="en-US" altLang="zh-TW" sz="1400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zh-TW" altLang="en-US" sz="1400" dirty="0" smtClean="0">
                <a:solidFill>
                  <a:schemeClr val="accent2"/>
                </a:solidFill>
              </a:rPr>
              <a:t>德育、公民及國民教育組</a:t>
            </a:r>
            <a:r>
              <a:rPr lang="en-US" altLang="zh-TW" sz="1400" dirty="0" smtClean="0">
                <a:solidFill>
                  <a:schemeClr val="accent2"/>
                </a:solidFill>
              </a:rPr>
              <a:t>1</a:t>
            </a:r>
          </a:p>
          <a:p>
            <a:pPr eaLnBrk="1" hangingPunct="1"/>
            <a:r>
              <a:rPr lang="zh-TW" altLang="en-US" sz="1400" dirty="0" smtClean="0">
                <a:solidFill>
                  <a:schemeClr val="accent2"/>
                </a:solidFill>
              </a:rPr>
              <a:t>最後更新日期：</a:t>
            </a:r>
            <a:r>
              <a:rPr lang="en-US" altLang="zh-TW" sz="1400" dirty="0" smtClean="0">
                <a:solidFill>
                  <a:schemeClr val="accent2"/>
                </a:solidFill>
              </a:rPr>
              <a:t>2024</a:t>
            </a:r>
            <a:r>
              <a:rPr lang="zh-TW" altLang="en-US" sz="1400" dirty="0" smtClean="0">
                <a:solidFill>
                  <a:schemeClr val="accent2"/>
                </a:solidFill>
              </a:rPr>
              <a:t>年</a:t>
            </a:r>
            <a:r>
              <a:rPr lang="en-US" altLang="zh-TW" sz="1400" dirty="0" smtClean="0">
                <a:solidFill>
                  <a:schemeClr val="accent2"/>
                </a:solidFill>
              </a:rPr>
              <a:t>3</a:t>
            </a:r>
            <a:r>
              <a:rPr lang="zh-TW" altLang="en-US" sz="1400" dirty="0" smtClean="0">
                <a:solidFill>
                  <a:schemeClr val="accent2"/>
                </a:solidFill>
              </a:rPr>
              <a:t>月</a:t>
            </a:r>
            <a:endParaRPr lang="en-US" altLang="en-US" sz="1400" dirty="0" smtClean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82" b="98343" l="1683" r="98272">
                        <a14:foregroundMark x1="9868" y1="35519" x2="9868" y2="35519"/>
                        <a14:foregroundMark x1="19236" y1="31412" x2="19236" y2="31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70" y="259874"/>
            <a:ext cx="4025199" cy="25395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7784" y="2522474"/>
            <a:ext cx="2731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Designed by </a:t>
            </a:r>
            <a:r>
              <a:rPr lang="en-US" sz="1200" dirty="0" err="1" smtClean="0"/>
              <a:t>Freepik</a:t>
            </a:r>
            <a:r>
              <a:rPr lang="en-US" sz="1200" dirty="0" smtClean="0"/>
              <a:t> </a:t>
            </a:r>
            <a:r>
              <a:rPr lang="en-US" sz="1200" dirty="0"/>
              <a:t>(</a:t>
            </a:r>
            <a:r>
              <a:rPr lang="en-US" sz="1200" dirty="0">
                <a:hlinkClick r:id="rId4"/>
              </a:rPr>
              <a:t>www.freepik.com</a:t>
            </a:r>
            <a:r>
              <a:rPr 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68714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學習目標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認識登革熱的病徵及傳播</a:t>
            </a:r>
            <a:r>
              <a:rPr lang="zh-TW" altLang="en-US" dirty="0" smtClean="0"/>
              <a:t>途徑</a:t>
            </a:r>
            <a:endParaRPr lang="en-US" dirty="0"/>
          </a:p>
          <a:p>
            <a:pPr lvl="0"/>
            <a:r>
              <a:rPr lang="zh-TW" altLang="en-US" dirty="0"/>
              <a:t>知道去除積水能防止蚊子滋生，是防止登革熱傳播的有效</a:t>
            </a:r>
            <a:r>
              <a:rPr lang="zh-TW" altLang="en-US" dirty="0" smtClean="0"/>
              <a:t>方法</a:t>
            </a:r>
            <a:endParaRPr lang="en-US" dirty="0"/>
          </a:p>
          <a:p>
            <a:r>
              <a:rPr lang="zh-TW" altLang="en-US" dirty="0"/>
              <a:t>明白清除積水，注重環境衛生是公民的責任及</a:t>
            </a:r>
            <a:r>
              <a:rPr lang="zh-TW" altLang="en-US" dirty="0" smtClean="0"/>
              <a:t>義務</a:t>
            </a:r>
            <a:endParaRPr lang="en-US" altLang="zh-TW" dirty="0" smtClean="0"/>
          </a:p>
          <a:p>
            <a:endParaRPr lang="en-US" dirty="0"/>
          </a:p>
          <a:p>
            <a:r>
              <a:rPr lang="zh-TW" altLang="en-US" dirty="0" smtClean="0"/>
              <a:t>價值觀和態度：</a:t>
            </a:r>
            <a:r>
              <a:rPr lang="zh-TW" altLang="en-US" dirty="0"/>
              <a:t>責任感、</a:t>
            </a:r>
            <a:r>
              <a:rPr lang="zh-TW" altLang="en-US" dirty="0" smtClean="0"/>
              <a:t>公德心、同理心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5E2E-C885-45CD-962E-6573F2A758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79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食環署呼籲市民繼續防範蚊患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90"/>
            <a:ext cx="7886700" cy="502262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altLang="zh-TW" dirty="0" smtClean="0"/>
              <a:t>…</a:t>
            </a:r>
            <a:r>
              <a:rPr lang="zh-TW" altLang="en-US" dirty="0" smtClean="0"/>
              <a:t>食</a:t>
            </a:r>
            <a:r>
              <a:rPr lang="zh-TW" altLang="en-US" dirty="0"/>
              <a:t>環署提醒市民須進一步加強防治蚊子工作，及早安排構築物的維修及保養，並完成填補隙縫、孔洞等可引致積水的潛在蚊子滋生地等工作，以減低蚊子滋生的機會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lnSpc>
                <a:spcPct val="120000"/>
              </a:lnSpc>
            </a:pPr>
            <a:r>
              <a:rPr lang="zh-TW" altLang="en-US" dirty="0"/>
              <a:t>食環署呼籲市民繼續攜手合作，及早於家居及其他環境採取防蚊及滅蚊措施，包括視察家居及附近環境、徹底清除可供蚊子滋生的地方、每周最少一次徹底更換花瓶的水及擦洗內壁並清倒盆栽墊碟的水、妥善棄置汽水罐和飯盒等容器，</a:t>
            </a:r>
            <a:r>
              <a:rPr lang="zh-TW" altLang="en-US" dirty="0" smtClean="0"/>
              <a:t>以及每</a:t>
            </a:r>
            <a:r>
              <a:rPr lang="zh-TW" altLang="en-US" dirty="0"/>
              <a:t>周最少一次以鹼性清潔劑擦洗溝渠和排水明渠，除去可能積聚的蚊卵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lnSpc>
                <a:spcPct val="120000"/>
              </a:lnSpc>
            </a:pPr>
            <a:r>
              <a:rPr lang="zh-TW" altLang="en-US" dirty="0"/>
              <a:t>白紋伊蚊是傳播登革熱的病媒，亦可傳播寨卡病毒。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5E2E-C885-45CD-962E-6573F2A758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09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討論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</a:pPr>
            <a:r>
              <a:rPr lang="zh-TW" altLang="en-US" sz="3200" dirty="0" smtClean="0"/>
              <a:t>你們</a:t>
            </a:r>
            <a:r>
              <a:rPr lang="zh-TW" altLang="en-US" sz="3200" dirty="0"/>
              <a:t>有沒有看過有關登革熱的新聞</a:t>
            </a:r>
            <a:r>
              <a:rPr lang="zh-TW" altLang="en-US" sz="3200" dirty="0" smtClean="0"/>
              <a:t>？</a:t>
            </a:r>
            <a:endParaRPr lang="en-US" altLang="zh-TW" sz="3200" dirty="0" smtClean="0"/>
          </a:p>
          <a:p>
            <a:pPr lvl="1">
              <a:lnSpc>
                <a:spcPct val="100000"/>
              </a:lnSpc>
            </a:pPr>
            <a:endParaRPr lang="en-US" sz="3200" dirty="0"/>
          </a:p>
          <a:p>
            <a:pPr lvl="1">
              <a:lnSpc>
                <a:spcPct val="100000"/>
              </a:lnSpc>
            </a:pPr>
            <a:r>
              <a:rPr lang="zh-TW" altLang="en-US" sz="3200" dirty="0"/>
              <a:t>你聽到在香港發現登革熱時有甚麼反應，害怕或是感到與自己無關呢</a:t>
            </a:r>
            <a:r>
              <a:rPr lang="zh-TW" altLang="en-US" sz="3200" dirty="0" smtClean="0"/>
              <a:t>？</a:t>
            </a:r>
            <a:endParaRPr lang="en-US" altLang="zh-TW" sz="3200" dirty="0" smtClean="0"/>
          </a:p>
          <a:p>
            <a:pPr lvl="1">
              <a:lnSpc>
                <a:spcPct val="100000"/>
              </a:lnSpc>
            </a:pPr>
            <a:endParaRPr lang="en-US" sz="3200" dirty="0"/>
          </a:p>
          <a:p>
            <a:pPr lvl="1">
              <a:lnSpc>
                <a:spcPct val="100000"/>
              </a:lnSpc>
            </a:pPr>
            <a:r>
              <a:rPr lang="zh-TW" altLang="en-US" sz="3200" dirty="0"/>
              <a:t>你認識的朋友中，可有患上登革熱？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5E2E-C885-45CD-962E-6573F2A758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31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白紋</a:t>
            </a:r>
            <a:r>
              <a:rPr lang="zh-TW" altLang="en-US" dirty="0" smtClean="0"/>
              <a:t>伊蚊在哪裡？</a:t>
            </a:r>
            <a:endParaRPr 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294962"/>
          </a:xfrm>
        </p:spPr>
        <p:txBody>
          <a:bodyPr/>
          <a:lstStyle/>
          <a:p>
            <a:r>
              <a:rPr lang="zh-TW" altLang="en-US" dirty="0"/>
              <a:t>白紋伊蚊遍佈香港的市區和</a:t>
            </a:r>
            <a:r>
              <a:rPr lang="zh-TW" altLang="en-US" dirty="0" smtClean="0"/>
              <a:t>郊區</a:t>
            </a:r>
            <a:endParaRPr lang="en-US" altLang="zh-TW" dirty="0" smtClean="0"/>
          </a:p>
          <a:p>
            <a:r>
              <a:rPr lang="zh-TW" altLang="en-US" dirty="0" smtClean="0"/>
              <a:t>滋生</a:t>
            </a:r>
            <a:r>
              <a:rPr lang="zh-TW" altLang="en-US" dirty="0"/>
              <a:t>蚊子的</a:t>
            </a:r>
            <a:r>
              <a:rPr lang="zh-TW" altLang="en-US" dirty="0" smtClean="0"/>
              <a:t>地方：</a:t>
            </a:r>
            <a:endParaRPr lang="en-US" altLang="zh-TW" dirty="0" smtClean="0"/>
          </a:p>
          <a:p>
            <a:pPr lvl="1"/>
            <a:r>
              <a:rPr lang="en-US" altLang="zh-TW" sz="2600" dirty="0" smtClean="0"/>
              <a:t>[</a:t>
            </a:r>
            <a:r>
              <a:rPr lang="zh-TW" altLang="en-US" sz="2600" dirty="0" smtClean="0"/>
              <a:t>人造盛器</a:t>
            </a:r>
            <a:r>
              <a:rPr lang="en-US" altLang="zh-TW" sz="2600" dirty="0" smtClean="0"/>
              <a:t>] </a:t>
            </a:r>
            <a:r>
              <a:rPr lang="zh-TW" altLang="en-US" sz="2600" dirty="0" smtClean="0"/>
              <a:t>空</a:t>
            </a:r>
            <a:r>
              <a:rPr lang="zh-TW" altLang="en-US" sz="2600" dirty="0"/>
              <a:t>罐、午餐飯盒、棄置的輪胎、淤塞的排水明渠、</a:t>
            </a:r>
            <a:r>
              <a:rPr lang="zh-TW" altLang="en-US" sz="2600" dirty="0" smtClean="0"/>
              <a:t>容器等</a:t>
            </a:r>
            <a:endParaRPr lang="en-US" altLang="zh-TW" sz="2600" dirty="0" smtClean="0"/>
          </a:p>
          <a:p>
            <a:pPr lvl="1"/>
            <a:r>
              <a:rPr lang="en-US" altLang="zh-TW" sz="2600" dirty="0"/>
              <a:t>[</a:t>
            </a:r>
            <a:r>
              <a:rPr lang="zh-TW" altLang="en-US" sz="2600" dirty="0" smtClean="0"/>
              <a:t>天然</a:t>
            </a:r>
            <a:r>
              <a:rPr lang="en-US" altLang="zh-TW" sz="2600" dirty="0" smtClean="0"/>
              <a:t>] </a:t>
            </a:r>
            <a:r>
              <a:rPr lang="zh-TW" altLang="en-US" sz="2600" dirty="0" smtClean="0"/>
              <a:t>樹洞</a:t>
            </a:r>
            <a:r>
              <a:rPr lang="zh-TW" altLang="en-US" sz="2600" dirty="0"/>
              <a:t>、竹樹的殘段和葉</a:t>
            </a:r>
            <a:r>
              <a:rPr lang="zh-TW" altLang="en-US" sz="2600" dirty="0" smtClean="0"/>
              <a:t>腋等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5E2E-C885-45CD-962E-6573F2A758E0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67" b="91889" l="4927" r="956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421" y="4589352"/>
            <a:ext cx="2362332" cy="20408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17" b="98271" l="1228" r="982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376" y="3708732"/>
            <a:ext cx="3920366" cy="24755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57416" y="6538526"/>
            <a:ext cx="2731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Designed by </a:t>
            </a:r>
            <a:r>
              <a:rPr lang="en-US" sz="1200" dirty="0" err="1" smtClean="0"/>
              <a:t>Freepik</a:t>
            </a:r>
            <a:r>
              <a:rPr lang="en-US" sz="1200" dirty="0" smtClean="0"/>
              <a:t> </a:t>
            </a:r>
            <a:r>
              <a:rPr lang="en-US" sz="1200" dirty="0"/>
              <a:t>(</a:t>
            </a:r>
            <a:r>
              <a:rPr lang="en-US" sz="1200" dirty="0">
                <a:hlinkClick r:id="rId7"/>
              </a:rPr>
              <a:t>www.freepik.com</a:t>
            </a:r>
            <a:r>
              <a:rPr lang="en-US" sz="1200" dirty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2940">
            <a:off x="394506" y="4160653"/>
            <a:ext cx="2771604" cy="184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530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預防措施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602361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zh-TW" altLang="en-US" dirty="0"/>
              <a:t>經常清除所有多餘積水，並消除一切滲漏</a:t>
            </a:r>
            <a:r>
              <a:rPr lang="zh-TW" altLang="en-US" dirty="0" smtClean="0"/>
              <a:t>源頭</a:t>
            </a:r>
            <a:endParaRPr lang="en-US" altLang="zh-TW" dirty="0" smtClean="0"/>
          </a:p>
          <a:p>
            <a:pPr>
              <a:lnSpc>
                <a:spcPct val="110000"/>
              </a:lnSpc>
            </a:pPr>
            <a:r>
              <a:rPr lang="zh-TW" altLang="en-US" dirty="0"/>
              <a:t>至少每星期更換花瓶和盆栽墊盤裏的水一次，以防蚊蟲滋生。應盡可能避免使用墊盤；</a:t>
            </a:r>
          </a:p>
          <a:p>
            <a:pPr>
              <a:lnSpc>
                <a:spcPct val="110000"/>
              </a:lnSpc>
            </a:pPr>
            <a:r>
              <a:rPr lang="zh-TW" altLang="en-US" dirty="0"/>
              <a:t>蓋好所有盛水容器，以防成蚊接觸水面；</a:t>
            </a:r>
          </a:p>
          <a:p>
            <a:pPr>
              <a:lnSpc>
                <a:spcPct val="110000"/>
              </a:lnSpc>
            </a:pPr>
            <a:r>
              <a:rPr lang="zh-TW" altLang="en-US" dirty="0"/>
              <a:t>妥善處置能載水的物品，例如空飯盒、空罐和</a:t>
            </a:r>
            <a:r>
              <a:rPr lang="zh-TW" altLang="en-US" dirty="0" smtClean="0"/>
              <a:t>輪胎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5E2E-C885-45CD-962E-6573F2A758E0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52" b="98848" l="1484" r="96884">
                        <a14:foregroundMark x1="20252" y1="10485" x2="20252" y2="10485"/>
                        <a14:foregroundMark x1="4896" y1="7636" x2="4896" y2="7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399" y="2218097"/>
            <a:ext cx="2950501" cy="36108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12230" y="5851159"/>
            <a:ext cx="2731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Designed by </a:t>
            </a:r>
            <a:r>
              <a:rPr lang="en-US" sz="1200" dirty="0" err="1" smtClean="0"/>
              <a:t>Freepik</a:t>
            </a:r>
            <a:r>
              <a:rPr lang="en-US" sz="1200" dirty="0" smtClean="0"/>
              <a:t> </a:t>
            </a:r>
            <a:r>
              <a:rPr lang="en-US" sz="1200" dirty="0"/>
              <a:t>(</a:t>
            </a:r>
            <a:r>
              <a:rPr lang="en-US" sz="1200" dirty="0">
                <a:hlinkClick r:id="rId4"/>
              </a:rPr>
              <a:t>www.freepik.com</a:t>
            </a:r>
            <a:r>
              <a:rPr 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58142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預防措施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5910"/>
            <a:ext cx="4834890" cy="461105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zh-TW" altLang="en-US" dirty="0"/>
              <a:t>在可能給蚊子飛進室內的</a:t>
            </a:r>
            <a:r>
              <a:rPr lang="zh-TW" altLang="en-US" dirty="0" smtClean="0"/>
              <a:t>入口（例如窗戶）的</a:t>
            </a:r>
            <a:r>
              <a:rPr lang="zh-TW" altLang="en-US" dirty="0"/>
              <a:t>附近擺放蚊香和電蚊片∕滅蚊</a:t>
            </a:r>
            <a:r>
              <a:rPr lang="zh-TW" altLang="en-US" dirty="0" smtClean="0"/>
              <a:t>水</a:t>
            </a:r>
            <a:endParaRPr lang="zh-TW" altLang="en-US" dirty="0"/>
          </a:p>
          <a:p>
            <a:pPr>
              <a:lnSpc>
                <a:spcPct val="110000"/>
              </a:lnSpc>
            </a:pPr>
            <a:r>
              <a:rPr lang="zh-TW" altLang="en-US" dirty="0"/>
              <a:t>在門窗安裝防蚊</a:t>
            </a:r>
            <a:r>
              <a:rPr lang="zh-TW" altLang="en-US" dirty="0" smtClean="0"/>
              <a:t>網</a:t>
            </a:r>
            <a:endParaRPr lang="zh-TW" altLang="en-US" dirty="0"/>
          </a:p>
          <a:p>
            <a:pPr>
              <a:lnSpc>
                <a:spcPct val="110000"/>
              </a:lnSpc>
            </a:pPr>
            <a:r>
              <a:rPr lang="zh-TW" altLang="en-US" dirty="0"/>
              <a:t>前往戶外地方應穿着長袖衫和</a:t>
            </a:r>
            <a:r>
              <a:rPr lang="zh-TW" altLang="en-US" dirty="0" smtClean="0"/>
              <a:t>長褲</a:t>
            </a:r>
            <a:endParaRPr lang="zh-TW" altLang="en-US" dirty="0"/>
          </a:p>
          <a:p>
            <a:pPr>
              <a:lnSpc>
                <a:spcPct val="110000"/>
              </a:lnSpc>
            </a:pPr>
            <a:r>
              <a:rPr lang="zh-TW" altLang="en-US" dirty="0"/>
              <a:t>倘室內並無空氣調節，應使用</a:t>
            </a:r>
            <a:r>
              <a:rPr lang="zh-TW" altLang="en-US" dirty="0" smtClean="0"/>
              <a:t>蚊帳</a:t>
            </a:r>
            <a:endParaRPr lang="zh-TW" altLang="en-US" dirty="0"/>
          </a:p>
          <a:p>
            <a:pPr>
              <a:lnSpc>
                <a:spcPct val="110000"/>
              </a:lnSpc>
            </a:pPr>
            <a:r>
              <a:rPr lang="zh-TW" altLang="en-US" dirty="0"/>
              <a:t>按標籤指示在衣服或皮膚上施用驅蚊劑，以免蚊子叮</a:t>
            </a:r>
            <a:r>
              <a:rPr lang="zh-TW" altLang="en-US" dirty="0" smtClean="0"/>
              <a:t>咬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5E2E-C885-45CD-962E-6573F2A758E0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545" y="1565910"/>
            <a:ext cx="3449455" cy="461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95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27827"/>
            <a:ext cx="7886700" cy="1325563"/>
          </a:xfrm>
        </p:spPr>
        <p:txBody>
          <a:bodyPr/>
          <a:lstStyle/>
          <a:p>
            <a:r>
              <a:rPr lang="zh-TW" altLang="en-US" dirty="0" smtClean="0"/>
              <a:t>我要</a:t>
            </a:r>
            <a:r>
              <a:rPr lang="zh-TW" altLang="en-US" dirty="0"/>
              <a:t>成為滅蚊大使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5E2E-C885-45CD-962E-6573F2A758E0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890" y="946912"/>
            <a:ext cx="4160220" cy="56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23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親子齊滅蚊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729105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400" dirty="0"/>
              <a:t>請家長與</a:t>
            </a:r>
            <a:r>
              <a:rPr lang="zh-HK" altLang="en-US" sz="3400" dirty="0"/>
              <a:t>子</a:t>
            </a:r>
            <a:r>
              <a:rPr lang="zh-TW" altLang="en-US" sz="3400" dirty="0"/>
              <a:t>女一同檢查家居可能滋生蚊子的地方，並填寫以下的記錄表，一起預防登革熱。</a:t>
            </a:r>
            <a:endParaRPr lang="en-US" sz="3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5E2E-C885-45CD-962E-6573F2A758E0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2" b="98343" l="1683" r="98272">
                        <a14:foregroundMark x1="9868" y1="35519" x2="9868" y2="35519"/>
                        <a14:foregroundMark x1="19236" y1="31412" x2="19236" y2="31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399" y="3816752"/>
            <a:ext cx="4025199" cy="25395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6114" y="6079352"/>
            <a:ext cx="2731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Designed by </a:t>
            </a:r>
            <a:r>
              <a:rPr lang="en-US" sz="1200" dirty="0" err="1" smtClean="0"/>
              <a:t>Freepik</a:t>
            </a:r>
            <a:r>
              <a:rPr lang="en-US" sz="1200" dirty="0" smtClean="0"/>
              <a:t> </a:t>
            </a:r>
            <a:r>
              <a:rPr lang="en-US" sz="1200" dirty="0"/>
              <a:t>(</a:t>
            </a:r>
            <a:r>
              <a:rPr lang="en-US" sz="1200" dirty="0">
                <a:hlinkClick r:id="rId5"/>
              </a:rPr>
              <a:t>www.freepik.com</a:t>
            </a:r>
            <a:r>
              <a:rPr 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54949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</TotalTime>
  <Words>813</Words>
  <Application>Microsoft Office PowerPoint</Application>
  <PresentationFormat>On-screen Show (4:3)</PresentationFormat>
  <Paragraphs>85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新細明體</vt:lpstr>
      <vt:lpstr>Arial</vt:lpstr>
      <vt:lpstr>Calibri</vt:lpstr>
      <vt:lpstr>Calibri Light</vt:lpstr>
      <vt:lpstr>Office Theme</vt:lpstr>
      <vt:lpstr>我學會了預防登革熱</vt:lpstr>
      <vt:lpstr>學習目標</vt:lpstr>
      <vt:lpstr>食環署呼籲市民繼續防範蚊患</vt:lpstr>
      <vt:lpstr>討論</vt:lpstr>
      <vt:lpstr>白紋伊蚊在哪裡？</vt:lpstr>
      <vt:lpstr>預防措施</vt:lpstr>
      <vt:lpstr>預防措施</vt:lpstr>
      <vt:lpstr>我要成為滅蚊大使</vt:lpstr>
      <vt:lpstr>親子齊滅蚊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我學會了預防登革熱</dc:title>
  <dc:creator>CDI, EDB</dc:creator>
  <cp:lastModifiedBy>CDI, EDB</cp:lastModifiedBy>
  <cp:revision>19</cp:revision>
  <dcterms:created xsi:type="dcterms:W3CDTF">2024-03-11T08:11:13Z</dcterms:created>
  <dcterms:modified xsi:type="dcterms:W3CDTF">2024-04-05T01:38:53Z</dcterms:modified>
</cp:coreProperties>
</file>